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4"/>
  </p:sldMasterIdLst>
  <p:sldIdLst>
    <p:sldId id="256" r:id="rId5"/>
    <p:sldId id="270" r:id="rId6"/>
    <p:sldId id="295" r:id="rId7"/>
    <p:sldId id="293" r:id="rId8"/>
    <p:sldId id="294" r:id="rId9"/>
    <p:sldId id="292" r:id="rId10"/>
    <p:sldId id="291" r:id="rId11"/>
    <p:sldId id="296" r:id="rId12"/>
    <p:sldId id="297" r:id="rId13"/>
    <p:sldId id="290" r:id="rId14"/>
    <p:sldId id="289" r:id="rId15"/>
    <p:sldId id="288" r:id="rId16"/>
    <p:sldId id="287" r:id="rId17"/>
    <p:sldId id="286" r:id="rId18"/>
    <p:sldId id="268" r:id="rId19"/>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438B4-4ED8-3004-9B29-85439565FCED}" v="255" dt="2022-10-20T15:23:28.902"/>
    <p1510:client id="{1218911E-93E8-DC30-5FE6-8FA300DF32F4}" v="62" dt="2022-10-20T20:55:10.516"/>
    <p1510:client id="{1FA32026-8E86-8C14-FAB2-912CD7A4F752}" v="2809" dt="2022-10-20T20:57:33.527"/>
    <p1510:client id="{6D4578FF-5571-2EFC-3830-52A07A5191E7}" v="579" dt="2022-10-20T20:22:50.553"/>
    <p1510:client id="{85C7CE08-E835-0C8E-6C7E-B7AAE810D17B}" v="405" dt="2022-10-20T21:23:47.975"/>
    <p1510:client id="{B988B409-5339-4964-84EE-636C8F58E03D}" v="978" dt="2022-10-20T21:10:20.337"/>
    <p1510:client id="{FFFE7919-C2ED-E3BD-411B-5FB4E8559220}" v="25" dt="2022-10-20T21:00:11.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44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1692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999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409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59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7022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3168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3473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11/8/2022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116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11/8/2022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a:p>
        </p:txBody>
      </p:sp>
    </p:spTree>
    <p:extLst>
      <p:ext uri="{BB962C8B-B14F-4D97-AF65-F5344CB8AC3E}">
        <p14:creationId xmlns:p14="http://schemas.microsoft.com/office/powerpoint/2010/main" val="538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2438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11/8/2022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33101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7627" y="2034711"/>
            <a:ext cx="7766936" cy="2061300"/>
          </a:xfrm>
        </p:spPr>
        <p:txBody>
          <a:bodyPr>
            <a:normAutofit/>
          </a:bodyPr>
          <a:lstStyle/>
          <a:p>
            <a:pPr algn="ctr"/>
            <a:r>
              <a:rPr lang="en-US">
                <a:solidFill>
                  <a:schemeClr val="accent2">
                    <a:lumMod val="50000"/>
                  </a:schemeClr>
                </a:solidFill>
              </a:rPr>
              <a:t>College Council</a:t>
            </a:r>
          </a:p>
        </p:txBody>
      </p:sp>
      <p:pic>
        <p:nvPicPr>
          <p:cNvPr id="4" name="Picture 3"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6063" y="124968"/>
            <a:ext cx="1886375" cy="1886375"/>
          </a:xfrm>
          <a:prstGeom prst="rect">
            <a:avLst/>
          </a:prstGeom>
        </p:spPr>
      </p:pic>
      <p:sp>
        <p:nvSpPr>
          <p:cNvPr id="8" name="TextBox 7"/>
          <p:cNvSpPr txBox="1"/>
          <p:nvPr/>
        </p:nvSpPr>
        <p:spPr>
          <a:xfrm>
            <a:off x="3157198" y="4536347"/>
            <a:ext cx="5404104" cy="1200329"/>
          </a:xfrm>
          <a:prstGeom prst="rect">
            <a:avLst/>
          </a:prstGeom>
          <a:noFill/>
        </p:spPr>
        <p:txBody>
          <a:bodyPr wrap="square" rtlCol="0">
            <a:spAutoFit/>
          </a:bodyPr>
          <a:lstStyle/>
          <a:p>
            <a:pPr algn="ctr"/>
            <a:r>
              <a:rPr lang="en-US" sz="2400"/>
              <a:t>October 20, 2022</a:t>
            </a:r>
          </a:p>
          <a:p>
            <a:pPr algn="ctr"/>
            <a:endParaRPr lang="en-US" sz="2400"/>
          </a:p>
          <a:p>
            <a:pPr algn="ctr"/>
            <a:endParaRPr lang="en-US" sz="2400"/>
          </a:p>
        </p:txBody>
      </p:sp>
    </p:spTree>
    <p:extLst>
      <p:ext uri="{BB962C8B-B14F-4D97-AF65-F5344CB8AC3E}">
        <p14:creationId xmlns:p14="http://schemas.microsoft.com/office/powerpoint/2010/main" val="208297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Budget Development – Chad Houck</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3">
            <a:extLst>
              <a:ext uri="{FF2B5EF4-FFF2-40B4-BE49-F238E27FC236}">
                <a16:creationId xmlns:a16="http://schemas.microsoft.com/office/drawing/2014/main" id="{7F3A8E1C-8950-9DE2-F7C8-A46A56D34A8E}"/>
              </a:ext>
            </a:extLst>
          </p:cNvPr>
          <p:cNvSpPr txBox="1"/>
          <p:nvPr/>
        </p:nvSpPr>
        <p:spPr>
          <a:xfrm>
            <a:off x="1102938" y="2151085"/>
            <a:ext cx="10055013" cy="2862322"/>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dirty="0">
                <a:cs typeface="Calibri"/>
              </a:rPr>
              <a:t>We have not met since our last meeting</a:t>
            </a:r>
          </a:p>
          <a:p>
            <a:pPr marL="285750" indent="-285750">
              <a:buFont typeface="Wingdings" panose="05000000000000000000" pitchFamily="2" charset="2"/>
              <a:buChar char="v"/>
            </a:pPr>
            <a:r>
              <a:rPr lang="en-US" dirty="0">
                <a:cs typeface="Calibri"/>
              </a:rPr>
              <a:t>We have scheduled meetings for the rest of the term:</a:t>
            </a:r>
          </a:p>
          <a:p>
            <a:pPr marL="742950" lvl="1" indent="-285750">
              <a:buFont typeface="Wingdings" panose="05000000000000000000" pitchFamily="2" charset="2"/>
              <a:buChar char="v"/>
            </a:pPr>
            <a:r>
              <a:rPr lang="en-US" dirty="0">
                <a:cs typeface="Calibri"/>
              </a:rPr>
              <a:t>October 27 at 9am</a:t>
            </a:r>
          </a:p>
          <a:p>
            <a:pPr marL="742950" lvl="1" indent="-285750">
              <a:buFont typeface="Wingdings" panose="05000000000000000000" pitchFamily="2" charset="2"/>
              <a:buChar char="v"/>
            </a:pPr>
            <a:r>
              <a:rPr lang="en-US" dirty="0">
                <a:cs typeface="Calibri"/>
              </a:rPr>
              <a:t>November 30 at 9am</a:t>
            </a:r>
          </a:p>
          <a:p>
            <a:pPr marL="285750" indent="-285750">
              <a:buFont typeface="Wingdings" panose="05000000000000000000" pitchFamily="2" charset="2"/>
              <a:buChar char="v"/>
            </a:pPr>
            <a:r>
              <a:rPr lang="en-US" dirty="0">
                <a:cs typeface="Calibri"/>
              </a:rPr>
              <a:t>Invited to attend AUP presentations</a:t>
            </a:r>
          </a:p>
          <a:p>
            <a:pPr marL="285750" indent="-285750">
              <a:buFont typeface="Wingdings" panose="05000000000000000000" pitchFamily="2" charset="2"/>
              <a:buChar char="v"/>
            </a:pPr>
            <a:endParaRPr lang="en-US" dirty="0">
              <a:cs typeface="Calibri"/>
            </a:endParaRPr>
          </a:p>
          <a:p>
            <a:pPr marL="285750" indent="-285750">
              <a:buFont typeface="Wingdings" panose="05000000000000000000" pitchFamily="2" charset="2"/>
              <a:buChar char="v"/>
            </a:pPr>
            <a:r>
              <a:rPr lang="en-US" dirty="0">
                <a:cs typeface="Calibri"/>
              </a:rPr>
              <a:t>Axiom trainings should be completed next week for 1st level requestors</a:t>
            </a:r>
          </a:p>
          <a:p>
            <a:pPr marL="285750" indent="-285750">
              <a:buFont typeface="Wingdings" panose="05000000000000000000" pitchFamily="2" charset="2"/>
              <a:buChar char="v"/>
            </a:pPr>
            <a:r>
              <a:rPr lang="en-US" dirty="0">
                <a:cs typeface="Calibri"/>
              </a:rPr>
              <a:t>Axiom trainings will be set up for each level when the previous levels are completed</a:t>
            </a:r>
          </a:p>
          <a:p>
            <a:pPr marL="742950" lvl="1"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p:txBody>
      </p:sp>
    </p:spTree>
    <p:extLst>
      <p:ext uri="{BB962C8B-B14F-4D97-AF65-F5344CB8AC3E}">
        <p14:creationId xmlns:p14="http://schemas.microsoft.com/office/powerpoint/2010/main" val="312746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District Wide Budget Development Committee – Chad Houck</a:t>
            </a:r>
          </a:p>
        </p:txBody>
      </p:sp>
      <p:sp>
        <p:nvSpPr>
          <p:cNvPr id="6" name="TextBox 5"/>
          <p:cNvSpPr txBox="1"/>
          <p:nvPr/>
        </p:nvSpPr>
        <p:spPr>
          <a:xfrm>
            <a:off x="1958071" y="2151085"/>
            <a:ext cx="9129387" cy="923330"/>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dirty="0">
                <a:cs typeface="Calibri"/>
              </a:rPr>
              <a:t>Discussed a bond issuance for Measure J</a:t>
            </a:r>
          </a:p>
          <a:p>
            <a:pPr marL="742950" lvl="1" indent="-285750">
              <a:buFont typeface="Wingdings" panose="05000000000000000000" pitchFamily="2" charset="2"/>
              <a:buChar char="v"/>
            </a:pPr>
            <a:endParaRPr lang="en-US" dirty="0">
              <a:cs typeface="Calibri"/>
            </a:endParaRP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41073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Institutional Effectiveness Committee (IEC)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9657D0FD-6FC5-C8F3-2EAF-9C17747ABBEA}"/>
              </a:ext>
            </a:extLst>
          </p:cNvPr>
          <p:cNvSpPr txBox="1"/>
          <p:nvPr/>
        </p:nvSpPr>
        <p:spPr>
          <a:xfrm>
            <a:off x="1109133" y="1930400"/>
            <a:ext cx="10058400"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Arial"/>
              </a:rPr>
              <a:t>Last met Thursday, September 22:​</a:t>
            </a:r>
            <a:endParaRPr lang="en-US"/>
          </a:p>
          <a:p>
            <a:pPr marL="742950" lvl="1" indent="-285750">
              <a:buFont typeface="Wingdings"/>
              <a:buChar char="v"/>
            </a:pPr>
            <a:r>
              <a:rPr lang="en-US">
                <a:cs typeface="Arial"/>
              </a:rPr>
              <a:t>Reviewed results on a number of important IE metrics, particularly those related to the SCFF: FTES and enrollment trends, CCPG and other supplemental measures, and number of degrees and certificates awarded and other student success measures. </a:t>
            </a:r>
            <a:endParaRPr lang="en-US"/>
          </a:p>
          <a:p>
            <a:pPr marL="742950" lvl="1" indent="-285750">
              <a:buFont typeface="Wingdings"/>
              <a:buChar char="v"/>
            </a:pPr>
            <a:r>
              <a:rPr lang="en-US">
                <a:cs typeface="Arial"/>
              </a:rPr>
              <a:t>​Discussed the importance of the Targets and Tactics document and the central role it plays in relation to the committee's work </a:t>
            </a:r>
          </a:p>
          <a:p>
            <a:pPr marL="742950" lvl="1" indent="-285750">
              <a:buFont typeface="Wingdings"/>
              <a:buChar char="v"/>
            </a:pPr>
            <a:endParaRPr lang="en-US">
              <a:cs typeface="Arial"/>
            </a:endParaRPr>
          </a:p>
          <a:p>
            <a:pPr marL="285750" indent="-285750">
              <a:buFont typeface="Wingdings"/>
              <a:buChar char="v"/>
            </a:pPr>
            <a:r>
              <a:rPr lang="en-US">
                <a:cs typeface="Arial"/>
              </a:rPr>
              <a:t>Next meeting: Thursday, September October 27, 3:00 – 4:30 pm</a:t>
            </a:r>
          </a:p>
        </p:txBody>
      </p:sp>
    </p:spTree>
    <p:extLst>
      <p:ext uri="{BB962C8B-B14F-4D97-AF65-F5344CB8AC3E}">
        <p14:creationId xmlns:p14="http://schemas.microsoft.com/office/powerpoint/2010/main" val="240290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Professional Development Committee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E456DCF4-E71C-65CA-E62F-1CF95E3B75C7}"/>
              </a:ext>
            </a:extLst>
          </p:cNvPr>
          <p:cNvSpPr txBox="1"/>
          <p:nvPr/>
        </p:nvSpPr>
        <p:spPr>
          <a:xfrm>
            <a:off x="1109133" y="1998133"/>
            <a:ext cx="10058400"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Arial"/>
              </a:rPr>
              <a:t>Last met Tuesday, October 11:​​</a:t>
            </a:r>
            <a:endParaRPr lang="en-US"/>
          </a:p>
          <a:p>
            <a:pPr marL="742950" lvl="1" indent="-285750">
              <a:buFont typeface="Wingdings"/>
              <a:buChar char="v"/>
            </a:pPr>
            <a:r>
              <a:rPr lang="en-US">
                <a:cs typeface="Arial"/>
              </a:rPr>
              <a:t>Debriefed on the fall faculty flex day: very successful and well received. </a:t>
            </a:r>
          </a:p>
          <a:p>
            <a:pPr marL="742950" lvl="1" indent="-285750">
              <a:buFont typeface="Wingdings"/>
              <a:buChar char="v"/>
            </a:pPr>
            <a:r>
              <a:rPr lang="en-US">
                <a:cs typeface="Arial"/>
              </a:rPr>
              <a:t>​Discussed requirements around faculty being "prepared" (title 5 word) to teach in the distance education environment. Faculty flex committee and academic senate interested in reviewing the current criteria we use at Cerro Coso and providing recommendations around when training is deemed sufficient.</a:t>
            </a:r>
          </a:p>
          <a:p>
            <a:pPr marL="742950" lvl="1" indent="-285750">
              <a:buFont typeface="Wingdings"/>
              <a:buChar char="v"/>
            </a:pPr>
            <a:r>
              <a:rPr lang="en-US">
                <a:cs typeface="Arial"/>
              </a:rPr>
              <a:t>Agreed to move ahead with an annual needs assessment (in the spring) that will, among other things, identify what in-house professional development the college community wants from different operational units. </a:t>
            </a:r>
          </a:p>
          <a:p>
            <a:pPr marL="742950" lvl="1" indent="-285750">
              <a:buFont typeface="Wingdings"/>
              <a:buChar char="v"/>
            </a:pPr>
            <a:endParaRPr lang="en-US">
              <a:cs typeface="Arial"/>
            </a:endParaRPr>
          </a:p>
          <a:p>
            <a:pPr marL="285750" indent="-285750">
              <a:buFont typeface="Wingdings"/>
              <a:buChar char="v"/>
            </a:pPr>
            <a:r>
              <a:rPr lang="en-US">
                <a:cs typeface="Arial"/>
              </a:rPr>
              <a:t>Next meeting: Tuesday, November 8, 3:00 – 4:30 pm</a:t>
            </a:r>
          </a:p>
        </p:txBody>
      </p:sp>
    </p:spTree>
    <p:extLst>
      <p:ext uri="{BB962C8B-B14F-4D97-AF65-F5344CB8AC3E}">
        <p14:creationId xmlns:p14="http://schemas.microsoft.com/office/powerpoint/2010/main" val="1892623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Accreditation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5337F6AE-03C6-8A21-94D8-CF7F9B2A52D6}"/>
              </a:ext>
            </a:extLst>
          </p:cNvPr>
          <p:cNvSpPr txBox="1"/>
          <p:nvPr/>
        </p:nvSpPr>
        <p:spPr>
          <a:xfrm>
            <a:off x="1109133" y="2065867"/>
            <a:ext cx="10049933"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Arial"/>
              </a:rPr>
              <a:t>Has not met. </a:t>
            </a:r>
            <a:endParaRPr lang="en-US"/>
          </a:p>
          <a:p>
            <a:pPr marL="742950" lvl="1" indent="-285750">
              <a:buFont typeface="Wingdings"/>
              <a:buChar char="v"/>
            </a:pPr>
            <a:r>
              <a:rPr lang="en-US">
                <a:cs typeface="Arial"/>
              </a:rPr>
              <a:t>BUT, we now have an almost finalized list of faculty and managers to act as co-writers. Once the list is finalized, a first organizational meeting can be scheduled, hopefully by the end of the semester.</a:t>
            </a:r>
          </a:p>
          <a:p>
            <a:pPr marL="742950" lvl="1" indent="-285750">
              <a:buFont typeface="Wingdings"/>
              <a:buChar char="v"/>
            </a:pPr>
            <a:r>
              <a:rPr lang="en-US">
                <a:cs typeface="Arial"/>
              </a:rPr>
              <a:t>The meeting with our ACCJC liaison will be set for early spring.</a:t>
            </a:r>
          </a:p>
        </p:txBody>
      </p:sp>
    </p:spTree>
    <p:extLst>
      <p:ext uri="{BB962C8B-B14F-4D97-AF65-F5344CB8AC3E}">
        <p14:creationId xmlns:p14="http://schemas.microsoft.com/office/powerpoint/2010/main" val="328578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230" y="5379514"/>
            <a:ext cx="10113645" cy="822960"/>
          </a:xfrm>
        </p:spPr>
        <p:txBody>
          <a:bodyPr>
            <a:normAutofit/>
          </a:bodyPr>
          <a:lstStyle/>
          <a:p>
            <a:pPr algn="ctr"/>
            <a:r>
              <a:rPr lang="en-US" sz="4000"/>
              <a:t>The End</a:t>
            </a:r>
          </a:p>
        </p:txBody>
      </p:sp>
      <p:pic>
        <p:nvPicPr>
          <p:cNvPr id="6" name="Picture 5"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1350" y="180374"/>
            <a:ext cx="3124200" cy="3124200"/>
          </a:xfrm>
          <a:prstGeom prst="rect">
            <a:avLst/>
          </a:prstGeom>
        </p:spPr>
      </p:pic>
    </p:spTree>
    <p:extLst>
      <p:ext uri="{BB962C8B-B14F-4D97-AF65-F5344CB8AC3E}">
        <p14:creationId xmlns:p14="http://schemas.microsoft.com/office/powerpoint/2010/main" val="342015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2942372"/>
            <a:ext cx="10058400" cy="914400"/>
          </a:xfrm>
        </p:spPr>
        <p:txBody>
          <a:bodyPr>
            <a:normAutofit fontScale="90000"/>
          </a:bodyPr>
          <a:lstStyle/>
          <a:p>
            <a:pPr algn="ct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sz="5300"/>
              <a:t>Reporting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428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Facilities – Cody Pauxtis</a:t>
            </a:r>
          </a:p>
        </p:txBody>
      </p:sp>
      <p:sp>
        <p:nvSpPr>
          <p:cNvPr id="6" name="TextBox 5"/>
          <p:cNvSpPr txBox="1"/>
          <p:nvPr/>
        </p:nvSpPr>
        <p:spPr>
          <a:xfrm>
            <a:off x="1958071" y="2151085"/>
            <a:ext cx="6329680" cy="3970318"/>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September Meeting:</a:t>
            </a:r>
          </a:p>
          <a:p>
            <a:pPr marL="742950" lvl="1" indent="-285750">
              <a:buFont typeface="Wingdings" panose="05000000000000000000" pitchFamily="2" charset="2"/>
              <a:buChar char="v"/>
            </a:pPr>
            <a:r>
              <a:rPr lang="en-US">
                <a:cs typeface="Calibri"/>
              </a:rPr>
              <a:t>Spoke about Project Request.  </a:t>
            </a:r>
          </a:p>
          <a:p>
            <a:pPr marL="742950" lvl="1" indent="-285750">
              <a:buFont typeface="Wingdings" panose="05000000000000000000" pitchFamily="2" charset="2"/>
              <a:buChar char="v"/>
            </a:pPr>
            <a:r>
              <a:rPr lang="en-US">
                <a:cs typeface="Calibri"/>
              </a:rPr>
              <a:t>Concept would be that everyone could send request to facilities committee. </a:t>
            </a:r>
          </a:p>
          <a:p>
            <a:pPr marL="742950" lvl="1" indent="-285750">
              <a:buFont typeface="Wingdings" panose="05000000000000000000" pitchFamily="2" charset="2"/>
              <a:buChar char="v"/>
            </a:pPr>
            <a:r>
              <a:rPr lang="en-US">
                <a:cs typeface="Calibri"/>
              </a:rPr>
              <a:t>This would help address AUP and long-term projects for projects year-round so that items are being addressed year-round. </a:t>
            </a:r>
          </a:p>
          <a:p>
            <a:pPr marL="285750" indent="-285750">
              <a:buFont typeface="Wingdings" panose="05000000000000000000" pitchFamily="2" charset="2"/>
              <a:buChar char="v"/>
            </a:pPr>
            <a:r>
              <a:rPr lang="en-US">
                <a:cs typeface="Calibri"/>
              </a:rPr>
              <a:t>19 Oct Meeting was postponed: picking new time due to conflicts</a:t>
            </a:r>
          </a:p>
          <a:p>
            <a:pPr marL="285750" indent="-285750">
              <a:buFont typeface="Wingdings" panose="05000000000000000000" pitchFamily="2" charset="2"/>
              <a:buChar char="v"/>
            </a:pPr>
            <a:endParaRPr lang="en-US">
              <a:cs typeface="Calibri"/>
            </a:endParaRPr>
          </a:p>
          <a:p>
            <a:endParaRPr lang="en-US">
              <a:cs typeface="Calibri"/>
            </a:endParaRP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6013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a:t>Safety &amp; Security – Kevin King</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1">
            <a:extLst>
              <a:ext uri="{FF2B5EF4-FFF2-40B4-BE49-F238E27FC236}">
                <a16:creationId xmlns:a16="http://schemas.microsoft.com/office/drawing/2014/main" id="{B5C8F4DF-8521-2157-B0F3-FF4A93EA62AF}"/>
              </a:ext>
            </a:extLst>
          </p:cNvPr>
          <p:cNvSpPr txBox="1"/>
          <p:nvPr/>
        </p:nvSpPr>
        <p:spPr>
          <a:xfrm>
            <a:off x="1666652" y="1975845"/>
            <a:ext cx="8241956" cy="369331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a:ea typeface="+mn-lt"/>
                <a:cs typeface="+mn-lt"/>
              </a:rPr>
              <a:t>Active Shooter/ Assailant zoom training session complete </a:t>
            </a:r>
            <a:endParaRPr lang="en-US"/>
          </a:p>
          <a:p>
            <a:pPr marL="742950" lvl="1" indent="-285750">
              <a:buFont typeface="Arial" panose="020B0604020202020204" pitchFamily="34" charset="0"/>
              <a:buChar char="•"/>
            </a:pPr>
            <a:r>
              <a:rPr lang="en-US">
                <a:cs typeface="Calibri"/>
              </a:rPr>
              <a:t>64 total attendees</a:t>
            </a:r>
          </a:p>
          <a:p>
            <a:pPr marL="285750" indent="-285750">
              <a:buFont typeface="Arial" panose="020B0604020202020204" pitchFamily="34" charset="0"/>
              <a:buChar char="•"/>
            </a:pPr>
            <a:endParaRPr lang="en-US">
              <a:cs typeface="Calibri"/>
            </a:endParaRPr>
          </a:p>
          <a:p>
            <a:pPr marL="285750" indent="-285750">
              <a:buFont typeface="Arial" panose="020B0604020202020204" pitchFamily="34" charset="0"/>
              <a:buChar char="•"/>
            </a:pPr>
            <a:r>
              <a:rPr lang="en-US">
                <a:cs typeface="Calibri"/>
              </a:rPr>
              <a:t>Faculty Flex core session for Safety and Security Topics</a:t>
            </a:r>
          </a:p>
          <a:p>
            <a:pPr marL="742950" lvl="1" indent="-285750">
              <a:buFont typeface="Arial" panose="020B0604020202020204" pitchFamily="34" charset="0"/>
              <a:buChar char="•"/>
            </a:pPr>
            <a:r>
              <a:rPr lang="en-US">
                <a:cs typeface="Calibri"/>
              </a:rPr>
              <a:t>Committee meeting discussed the possibility of adding for FALL sessions.</a:t>
            </a:r>
          </a:p>
          <a:p>
            <a:pPr marL="285750" indent="-285750">
              <a:buFont typeface="Arial" panose="020B0604020202020204" pitchFamily="34" charset="0"/>
              <a:buChar char="•"/>
            </a:pPr>
            <a:endParaRPr lang="en-US">
              <a:cs typeface="Calibri"/>
            </a:endParaRPr>
          </a:p>
          <a:p>
            <a:pPr marL="285750" indent="-285750">
              <a:buFont typeface="Arial" panose="020B0604020202020204" pitchFamily="34" charset="0"/>
              <a:buChar char="•"/>
            </a:pPr>
            <a:r>
              <a:rPr lang="en-US">
                <a:cs typeface="Calibri"/>
              </a:rPr>
              <a:t>NARCAN opioid overdose treatment</a:t>
            </a:r>
          </a:p>
          <a:p>
            <a:pPr marL="742950" lvl="1" indent="-285750">
              <a:buFont typeface="Arial" panose="020B0604020202020204" pitchFamily="34" charset="0"/>
              <a:buChar char="•"/>
            </a:pPr>
            <a:r>
              <a:rPr lang="en-US">
                <a:cs typeface="Calibri"/>
              </a:rPr>
              <a:t>Moving forward with training and application process</a:t>
            </a:r>
          </a:p>
          <a:p>
            <a:pPr marL="285750" indent="-285750">
              <a:buFont typeface="Arial" panose="020B0604020202020204" pitchFamily="34" charset="0"/>
              <a:buChar char="•"/>
            </a:pPr>
            <a:endParaRPr lang="en-US">
              <a:cs typeface="Calibri"/>
            </a:endParaRPr>
          </a:p>
          <a:p>
            <a:pPr marL="285750" indent="-285750">
              <a:buFont typeface="Arial" panose="020B0604020202020204" pitchFamily="34" charset="0"/>
              <a:buChar char="•"/>
            </a:pPr>
            <a:r>
              <a:rPr lang="en-US">
                <a:cs typeface="Calibri"/>
              </a:rPr>
              <a:t>Professional Development training- De-escalation course offered by Jarrod Bowen</a:t>
            </a:r>
          </a:p>
          <a:p>
            <a:pPr marL="742950" lvl="1" indent="-285750">
              <a:buFont typeface="Arial" panose="020B0604020202020204" pitchFamily="34" charset="0"/>
              <a:buChar char="•"/>
            </a:pPr>
            <a:r>
              <a:rPr lang="en-US">
                <a:cs typeface="Calibri"/>
              </a:rPr>
              <a:t>Meeting on Monday</a:t>
            </a:r>
          </a:p>
          <a:p>
            <a:pPr marL="285750" indent="-285750">
              <a:buFont typeface="Arial" panose="020B0604020202020204" pitchFamily="34" charset="0"/>
              <a:buChar char="•"/>
            </a:pPr>
            <a:endParaRPr lang="en-US">
              <a:cs typeface="Calibri"/>
            </a:endParaRPr>
          </a:p>
          <a:p>
            <a:pPr marL="285750" indent="-285750">
              <a:buFont typeface="Arial" panose="020B0604020202020204" pitchFamily="34" charset="0"/>
              <a:buChar char="•"/>
            </a:pPr>
            <a:r>
              <a:rPr lang="en-US">
                <a:cs typeface="Calibri"/>
              </a:rPr>
              <a:t>Next Safety Committee meeting Nov 16</a:t>
            </a:r>
          </a:p>
        </p:txBody>
      </p:sp>
    </p:spTree>
    <p:extLst>
      <p:ext uri="{BB962C8B-B14F-4D97-AF65-F5344CB8AC3E}">
        <p14:creationId xmlns:p14="http://schemas.microsoft.com/office/powerpoint/2010/main" val="27967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Technology Resource Team (TRT) – Mike Campbell</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268E66DD-8981-2288-9D74-74004132720C}"/>
              </a:ext>
            </a:extLst>
          </p:cNvPr>
          <p:cNvSpPr txBox="1"/>
          <p:nvPr/>
        </p:nvSpPr>
        <p:spPr>
          <a:xfrm>
            <a:off x="2071076" y="2080846"/>
            <a:ext cx="8919307"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Calibri" panose="020F0502020204030204"/>
              </a:rPr>
              <a:t>Last meeting 10-19-22</a:t>
            </a:r>
          </a:p>
          <a:p>
            <a:pPr marL="742950" lvl="1" indent="-285750">
              <a:buFont typeface="Wingdings"/>
              <a:buChar char="v"/>
            </a:pPr>
            <a:r>
              <a:rPr lang="en-US">
                <a:cs typeface="Calibri" panose="020F0502020204030204"/>
              </a:rPr>
              <a:t>Discussion items</a:t>
            </a:r>
            <a:endParaRPr lang="en-US"/>
          </a:p>
          <a:p>
            <a:pPr marL="1200150" lvl="2" indent="-285750">
              <a:buFont typeface="Wingdings"/>
              <a:buChar char="v"/>
            </a:pPr>
            <a:r>
              <a:rPr lang="en-US">
                <a:cs typeface="Calibri" panose="020F0502020204030204"/>
              </a:rPr>
              <a:t>Power outage and IT impacts</a:t>
            </a:r>
          </a:p>
          <a:p>
            <a:pPr marL="1200150" lvl="2" indent="-285750">
              <a:buFont typeface="Wingdings"/>
              <a:buChar char="v"/>
            </a:pPr>
            <a:r>
              <a:rPr lang="en-US">
                <a:cs typeface="Calibri" panose="020F0502020204030204"/>
              </a:rPr>
              <a:t>IT staff </a:t>
            </a:r>
          </a:p>
          <a:p>
            <a:pPr marL="1200150" lvl="2" indent="-285750">
              <a:buFont typeface="Wingdings"/>
              <a:buChar char="v"/>
            </a:pPr>
            <a:r>
              <a:rPr lang="en-US">
                <a:cs typeface="Calibri" panose="020F0502020204030204"/>
              </a:rPr>
              <a:t>IT AUP</a:t>
            </a:r>
          </a:p>
          <a:p>
            <a:pPr marL="742950" lvl="1" indent="-285750">
              <a:buFont typeface="Wingdings"/>
              <a:buChar char="v"/>
            </a:pPr>
            <a:r>
              <a:rPr lang="en-US">
                <a:cs typeface="Calibri" panose="020F0502020204030204"/>
              </a:rPr>
              <a:t>Google Issue</a:t>
            </a:r>
          </a:p>
          <a:p>
            <a:pPr marL="1200150" lvl="2" indent="-285750">
              <a:buFont typeface="Wingdings"/>
              <a:buChar char="v"/>
            </a:pPr>
            <a:r>
              <a:rPr lang="en-US">
                <a:cs typeface="Calibri" panose="020F0502020204030204"/>
              </a:rPr>
              <a:t>KCCD has been notified that Google is imposing limits to KCCD's education account effective Jan 1</a:t>
            </a:r>
          </a:p>
          <a:p>
            <a:pPr marL="1200150" lvl="2" indent="-285750">
              <a:buFont typeface="Wingdings"/>
              <a:buChar char="v"/>
            </a:pPr>
            <a:r>
              <a:rPr lang="en-US">
                <a:cs typeface="Calibri" panose="020F0502020204030204"/>
              </a:rPr>
              <a:t>Possible impacts</a:t>
            </a:r>
          </a:p>
          <a:p>
            <a:pPr marL="1657350" lvl="3" indent="-285750">
              <a:buFont typeface="Wingdings"/>
              <a:buChar char="v"/>
            </a:pPr>
            <a:r>
              <a:rPr lang="en-US">
                <a:cs typeface="Calibri" panose="020F0502020204030204"/>
              </a:rPr>
              <a:t>Fiscal $1.75M annually</a:t>
            </a:r>
          </a:p>
          <a:p>
            <a:pPr marL="1657350" lvl="3" indent="-285750">
              <a:buFont typeface="Wingdings"/>
              <a:buChar char="v"/>
            </a:pPr>
            <a:r>
              <a:rPr lang="en-US">
                <a:cs typeface="Calibri" panose="020F0502020204030204"/>
              </a:rPr>
              <a:t>Delete old student accounts</a:t>
            </a:r>
            <a:endParaRPr lang="en-US"/>
          </a:p>
          <a:p>
            <a:pPr marL="1657350" lvl="3" indent="-285750">
              <a:buFont typeface="Wingdings"/>
              <a:buChar char="v"/>
            </a:pPr>
            <a:r>
              <a:rPr lang="en-US">
                <a:cs typeface="Calibri" panose="020F0502020204030204"/>
              </a:rPr>
              <a:t>Limiting storage space </a:t>
            </a:r>
          </a:p>
          <a:p>
            <a:pPr marL="1200150" lvl="2" indent="-285750">
              <a:buFont typeface="Wingdings"/>
              <a:buChar char="v"/>
            </a:pPr>
            <a:r>
              <a:rPr lang="en-US">
                <a:cs typeface="Calibri" panose="020F0502020204030204"/>
              </a:rPr>
              <a:t>KCCD IT is working with google to identify impacts/options and to see if we can get an extension on the timeline.</a:t>
            </a:r>
          </a:p>
          <a:p>
            <a:pPr marL="1657350" lvl="3" indent="-285750">
              <a:buFont typeface="Wingdings"/>
              <a:buChar char="v"/>
            </a:pPr>
            <a:endParaRPr lang="en-US">
              <a:cs typeface="Calibri" panose="020F0502020204030204"/>
            </a:endParaRPr>
          </a:p>
          <a:p>
            <a:pPr marL="742950" lvl="1" indent="-285750">
              <a:buFont typeface="Wingdings"/>
              <a:buChar char="v"/>
            </a:pPr>
            <a:endParaRPr lang="en-US">
              <a:cs typeface="Calibri" panose="020F0502020204030204"/>
            </a:endParaRPr>
          </a:p>
        </p:txBody>
      </p:sp>
    </p:spTree>
    <p:extLst>
      <p:ext uri="{BB962C8B-B14F-4D97-AF65-F5344CB8AC3E}">
        <p14:creationId xmlns:p14="http://schemas.microsoft.com/office/powerpoint/2010/main" val="63605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200"/>
              <a:t>Student Equity and Achievement Committee (SEAC)– Heather Ostash</a:t>
            </a:r>
          </a:p>
        </p:txBody>
      </p:sp>
      <p:sp>
        <p:nvSpPr>
          <p:cNvPr id="6" name="TextBox 5"/>
          <p:cNvSpPr txBox="1"/>
          <p:nvPr/>
        </p:nvSpPr>
        <p:spPr>
          <a:xfrm>
            <a:off x="1958071" y="2151085"/>
            <a:ext cx="6329680" cy="64633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Will be reporting on the Equity Plan</a:t>
            </a: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52428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600"/>
              <a:t>Incarcerated Students Education Program – Corey Marvin</a:t>
            </a:r>
          </a:p>
        </p:txBody>
      </p:sp>
      <p:sp>
        <p:nvSpPr>
          <p:cNvPr id="6" name="TextBox 5"/>
          <p:cNvSpPr txBox="1"/>
          <p:nvPr/>
        </p:nvSpPr>
        <p:spPr>
          <a:xfrm>
            <a:off x="1102938" y="2151085"/>
            <a:ext cx="10055013" cy="3416320"/>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Last met Wednesday, September 28:</a:t>
            </a:r>
            <a:endParaRPr lang="en-US"/>
          </a:p>
          <a:p>
            <a:pPr marL="742950" lvl="1" indent="-285750">
              <a:buFont typeface="Wingdings" panose="05000000000000000000" pitchFamily="2" charset="2"/>
              <a:buChar char="v"/>
            </a:pPr>
            <a:r>
              <a:rPr lang="en-US">
                <a:cs typeface="Calibri"/>
              </a:rPr>
              <a:t>Debriefed on FTES shortfall for the fall semester. While impacted partly by faculty availability, a more likely culprit was lack of in-person registration, particularly at CAC.</a:t>
            </a:r>
          </a:p>
          <a:p>
            <a:pPr marL="742950" lvl="1" indent="-285750">
              <a:buFont typeface="Wingdings" panose="05000000000000000000" pitchFamily="2" charset="2"/>
              <a:buChar char="v"/>
            </a:pPr>
            <a:r>
              <a:rPr lang="en-US">
                <a:cs typeface="Calibri"/>
              </a:rPr>
              <a:t>Reviewed practices around personal safety when teaching or providing services</a:t>
            </a:r>
          </a:p>
          <a:p>
            <a:pPr marL="742950" lvl="1" indent="-285750">
              <a:buFont typeface="Wingdings" panose="05000000000000000000" pitchFamily="2" charset="2"/>
              <a:buChar char="v"/>
            </a:pPr>
            <a:r>
              <a:rPr lang="en-US">
                <a:cs typeface="Calibri"/>
              </a:rPr>
              <a:t>Discussed </a:t>
            </a:r>
          </a:p>
          <a:p>
            <a:pPr marL="742950" lvl="1" indent="-285750">
              <a:buFont typeface="Wingdings" panose="05000000000000000000" pitchFamily="2" charset="2"/>
              <a:buChar char="v"/>
            </a:pPr>
            <a:r>
              <a:rPr lang="en-US">
                <a:cs typeface="Calibri"/>
              </a:rPr>
              <a:t>Briefly touched on </a:t>
            </a:r>
            <a:r>
              <a:rPr lang="en-US">
                <a:ea typeface="+mn-lt"/>
                <a:cs typeface="+mn-lt"/>
              </a:rPr>
              <a:t>challenges around fall semester evaluations of faculty, spring scheduling parameters (no correspondence ed, woo </a:t>
            </a:r>
            <a:r>
              <a:rPr lang="en-US" err="1">
                <a:ea typeface="+mn-lt"/>
                <a:cs typeface="+mn-lt"/>
              </a:rPr>
              <a:t>hoo</a:t>
            </a:r>
            <a:r>
              <a:rPr lang="en-US">
                <a:ea typeface="+mn-lt"/>
                <a:cs typeface="+mn-lt"/>
              </a:rPr>
              <a:t>!!), and portable classrooms in the C and D yards at CCI</a:t>
            </a:r>
            <a:endParaRPr lang="en-US">
              <a:cs typeface="Calibri" panose="020F0502020204030204"/>
            </a:endParaRPr>
          </a:p>
          <a:p>
            <a:pPr marL="742950" lvl="1" indent="-285750">
              <a:buFont typeface="Wingdings" panose="05000000000000000000" pitchFamily="2" charset="2"/>
              <a:buChar char="v"/>
            </a:pPr>
            <a:endParaRPr lang="en-US">
              <a:cs typeface="Calibri" panose="020F0502020204030204"/>
            </a:endParaRPr>
          </a:p>
          <a:p>
            <a:pPr marL="285750" indent="-285750">
              <a:buFont typeface="Wingdings" panose="05000000000000000000" pitchFamily="2" charset="2"/>
              <a:buChar char="v"/>
            </a:pPr>
            <a:r>
              <a:rPr lang="en-US">
                <a:cs typeface="Calibri" panose="020F0502020204030204"/>
              </a:rPr>
              <a:t>Next meeting: Wednesday, October 26, 3:00 – 4:30 pm</a:t>
            </a:r>
          </a:p>
          <a:p>
            <a:pPr marL="742950" lvl="1" indent="-285750">
              <a:buFont typeface="Wingdings" panose="05000000000000000000" pitchFamily="2" charset="2"/>
              <a:buChar char="v"/>
            </a:pPr>
            <a:endParaRPr lang="en-US">
              <a:cs typeface="Calibri" panose="020F0502020204030204"/>
            </a:endParaRPr>
          </a:p>
          <a:p>
            <a:pPr marL="285750" indent="-285750">
              <a:buFont typeface="Wingdings" panose="05000000000000000000" pitchFamily="2" charset="2"/>
              <a:buChar char="v"/>
            </a:pPr>
            <a:endParaRPr lang="en-US">
              <a:cs typeface="Calibri" panose="020F0502020204030204"/>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298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Constituency Reports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71770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Associated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599593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344068"/>
      </a:dk2>
      <a:lt2>
        <a:srgbClr val="D9E0E6"/>
      </a:lt2>
      <a:accent1>
        <a:srgbClr val="A5A5A5"/>
      </a:accent1>
      <a:accent2>
        <a:srgbClr val="000072"/>
      </a:accent2>
      <a:accent3>
        <a:srgbClr val="0070C0"/>
      </a:accent3>
      <a:accent4>
        <a:srgbClr val="A5A5A5"/>
      </a:accent4>
      <a:accent5>
        <a:srgbClr val="000099"/>
      </a:accent5>
      <a:accent6>
        <a:srgbClr val="0070C0"/>
      </a:accent6>
      <a:hlink>
        <a:srgbClr val="969696"/>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0AC52987C0EA4F8969702B47D6BDCF" ma:contentTypeVersion="" ma:contentTypeDescription="Create a new document." ma:contentTypeScope="" ma:versionID="ee2cd9e8ebfaca520aa08cb23e3a4816">
  <xsd:schema xmlns:xsd="http://www.w3.org/2001/XMLSchema" xmlns:xs="http://www.w3.org/2001/XMLSchema" xmlns:p="http://schemas.microsoft.com/office/2006/metadata/properties" xmlns:ns2="454fd486-4e42-4a7f-bc2f-e2145d19cd8b" xmlns:ns3="ffba0a56-dfce-4d1b-b42e-42eaba50a1e8" targetNamespace="http://schemas.microsoft.com/office/2006/metadata/properties" ma:root="true" ma:fieldsID="9d052e11abe377f090f018a6c1aba787" ns2:_="" ns3:_="">
    <xsd:import namespace="454fd486-4e42-4a7f-bc2f-e2145d19cd8b"/>
    <xsd:import namespace="ffba0a56-dfce-4d1b-b42e-42eaba50a1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ba0a56-dfce-4d1b-b42e-42eaba50a1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157CE5-C738-42C9-BFA3-E06CBBBEA4AE}">
  <ds:schemaRefs>
    <ds:schemaRef ds:uri="http://purl.org/dc/terms/"/>
    <ds:schemaRef ds:uri="http://schemas.openxmlformats.org/package/2006/metadata/core-properties"/>
    <ds:schemaRef ds:uri="http://purl.org/dc/dcmitype/"/>
    <ds:schemaRef ds:uri="http://schemas.microsoft.com/office/infopath/2007/PartnerControls"/>
    <ds:schemaRef ds:uri="454fd486-4e42-4a7f-bc2f-e2145d19cd8b"/>
    <ds:schemaRef ds:uri="http://purl.org/dc/elements/1.1/"/>
    <ds:schemaRef ds:uri="http://schemas.microsoft.com/office/2006/documentManagement/types"/>
    <ds:schemaRef ds:uri="ffba0a56-dfce-4d1b-b42e-42eaba50a1e8"/>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F1DC5F1-2263-4914-A44B-1AFDCA686941}">
  <ds:schemaRefs>
    <ds:schemaRef ds:uri="http://schemas.microsoft.com/sharepoint/v3/contenttype/forms"/>
  </ds:schemaRefs>
</ds:datastoreItem>
</file>

<file path=customXml/itemProps3.xml><?xml version="1.0" encoding="utf-8"?>
<ds:datastoreItem xmlns:ds="http://schemas.openxmlformats.org/officeDocument/2006/customXml" ds:itemID="{E293E5AC-4625-43E7-9389-FF5BC68AB0E2}">
  <ds:schemaRefs>
    <ds:schemaRef ds:uri="454fd486-4e42-4a7f-bc2f-e2145d19cd8b"/>
    <ds:schemaRef ds:uri="ffba0a56-dfce-4d1b-b42e-42eaba50a1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717</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Retrospect</vt:lpstr>
      <vt:lpstr>College Council</vt:lpstr>
      <vt:lpstr>      Reporting Committees</vt:lpstr>
      <vt:lpstr>Facilities – Cody Pauxtis</vt:lpstr>
      <vt:lpstr>Safety &amp; Security – Kevin King</vt:lpstr>
      <vt:lpstr>Technology Resource Team (TRT) – Mike Campbell</vt:lpstr>
      <vt:lpstr>Student Equity and Achievement Committee (SEAC)– Heather Ostash</vt:lpstr>
      <vt:lpstr>Incarcerated Students Education Program – Corey Marvin</vt:lpstr>
      <vt:lpstr>Constituency Reports</vt:lpstr>
      <vt:lpstr>Associated Committees</vt:lpstr>
      <vt:lpstr>Budget Development – Chad Houck</vt:lpstr>
      <vt:lpstr>District Wide Budget Development Committee – Chad Houck</vt:lpstr>
      <vt:lpstr>Institutional Effectiveness Committee (IEC) – Corey Marvin</vt:lpstr>
      <vt:lpstr>Professional Development Committee – Corey Marvin</vt:lpstr>
      <vt:lpstr>Accreditation – Corey Marvin</vt:lpstr>
      <vt:lpstr>The End</vt:lpstr>
    </vt:vector>
  </TitlesOfParts>
  <Company>Cerro Coso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the Future</dc:title>
  <dc:creator>Natalie Dorrell</dc:creator>
  <cp:lastModifiedBy>Jennifer Curtis</cp:lastModifiedBy>
  <cp:revision>31</cp:revision>
  <cp:lastPrinted>2016-05-02T20:11:30Z</cp:lastPrinted>
  <dcterms:created xsi:type="dcterms:W3CDTF">2016-04-19T18:59:44Z</dcterms:created>
  <dcterms:modified xsi:type="dcterms:W3CDTF">2022-11-08T18:11:09Z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0x010100390AC52987C0EA4F8969702B47D6BDCF</vt:lpwstr>
  </property>
</Properties>
</file>